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Lst>
  <p:notesMasterIdLst>
    <p:notesMasterId r:id="rId24"/>
  </p:notesMasterIdLst>
  <p:handoutMasterIdLst>
    <p:handoutMasterId r:id="rId25"/>
  </p:handoutMasterIdLst>
  <p:sldIdLst>
    <p:sldId id="684" r:id="rId7"/>
    <p:sldId id="692" r:id="rId8"/>
    <p:sldId id="671" r:id="rId9"/>
    <p:sldId id="672" r:id="rId10"/>
    <p:sldId id="708" r:id="rId11"/>
    <p:sldId id="728" r:id="rId12"/>
    <p:sldId id="716" r:id="rId13"/>
    <p:sldId id="695" r:id="rId14"/>
    <p:sldId id="694" r:id="rId15"/>
    <p:sldId id="680" r:id="rId16"/>
    <p:sldId id="681" r:id="rId17"/>
    <p:sldId id="698" r:id="rId18"/>
    <p:sldId id="702" r:id="rId19"/>
    <p:sldId id="699" r:id="rId20"/>
    <p:sldId id="701" r:id="rId21"/>
    <p:sldId id="700" r:id="rId22"/>
    <p:sldId id="688" r:id="rId2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84022" autoAdjust="0"/>
  </p:normalViewPr>
  <p:slideViewPr>
    <p:cSldViewPr snapToGrid="0">
      <p:cViewPr varScale="1">
        <p:scale>
          <a:sx n="64" d="100"/>
          <a:sy n="64" d="100"/>
        </p:scale>
        <p:origin x="84" y="82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59534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1/12/2015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5</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Project</a:t>
            </a:r>
            <a:endParaRPr lang="en-US" dirty="0"/>
          </a:p>
        </p:txBody>
      </p:sp>
      <p:sp>
        <p:nvSpPr>
          <p:cNvPr id="4" name="Date Placeholder 3"/>
          <p:cNvSpPr>
            <a:spLocks noGrp="1"/>
          </p:cNvSpPr>
          <p:nvPr>
            <p:ph type="dt" idx="10"/>
          </p:nvPr>
        </p:nvSpPr>
        <p:spPr/>
        <p:txBody>
          <a:bodyPr/>
          <a:lstStyle/>
          <a:p>
            <a:fld id="{7999B8AE-3BC0-4FE7-8CF7-9B3E644E69C1}" type="datetime1">
              <a:rPr lang="en-US" smtClean="0"/>
              <a:t>1/12/2015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1575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Clients</a:t>
            </a:r>
            <a:r>
              <a:rPr lang="en-US" baseline="0" noProof="0" dirty="0" smtClean="0"/>
              <a:t> using remote development tools</a:t>
            </a:r>
          </a:p>
          <a:p>
            <a:pPr marL="228600" indent="-228600">
              <a:buAutoNum type="arabicPeriod"/>
            </a:pPr>
            <a:r>
              <a:rPr lang="en-US" baseline="0" noProof="0" dirty="0" smtClean="0"/>
              <a:t>Preferred option is to use Office365 – you can share even the same instance cross your App developers</a:t>
            </a:r>
          </a:p>
          <a:p>
            <a:pPr marL="228600" indent="-228600">
              <a:buAutoNum type="arabicPeriod"/>
            </a:pPr>
            <a:r>
              <a:rPr lang="en-US" baseline="0" noProof="0" dirty="0" smtClean="0"/>
              <a:t>You can also host your SharePoint Windows Azure </a:t>
            </a:r>
            <a:r>
              <a:rPr lang="en-US" baseline="0" noProof="0" dirty="0" err="1" smtClean="0"/>
              <a:t>IaaS</a:t>
            </a:r>
            <a:r>
              <a:rPr lang="en-US" baseline="0" noProof="0" dirty="0" smtClean="0"/>
              <a:t> server – so that development </a:t>
            </a:r>
            <a:r>
              <a:rPr lang="en-US" baseline="0" noProof="0" dirty="0" err="1" smtClean="0"/>
              <a:t>occures</a:t>
            </a:r>
            <a:r>
              <a:rPr lang="en-US" baseline="0" noProof="0" dirty="0" smtClean="0"/>
              <a:t> </a:t>
            </a:r>
            <a:r>
              <a:rPr lang="en-US" baseline="0" noProof="0" dirty="0" err="1" smtClean="0"/>
              <a:t>agains</a:t>
            </a:r>
            <a:r>
              <a:rPr lang="en-US" baseline="0" noProof="0" dirty="0" smtClean="0"/>
              <a:t> that instance</a:t>
            </a:r>
          </a:p>
          <a:p>
            <a:pPr marL="228600" indent="-228600">
              <a:buAutoNum type="arabicPeriod"/>
            </a:pPr>
            <a:r>
              <a:rPr lang="en-US" baseline="0" noProof="0" dirty="0" smtClean="0"/>
              <a:t>Just as for </a:t>
            </a:r>
            <a:r>
              <a:rPr lang="en-US" baseline="0" noProof="0" dirty="0" err="1" smtClean="0"/>
              <a:t>IaaS</a:t>
            </a:r>
            <a:r>
              <a:rPr lang="en-US" baseline="0" noProof="0" dirty="0" smtClean="0"/>
              <a:t>, you can do development </a:t>
            </a:r>
            <a:r>
              <a:rPr lang="en-US" baseline="0" noProof="0" dirty="0" err="1" smtClean="0"/>
              <a:t>againts</a:t>
            </a:r>
            <a:r>
              <a:rPr lang="en-US" baseline="0" noProof="0" dirty="0" smtClean="0"/>
              <a:t> shared on-premises instance – most likely you’d dedicate site collection per developer for testing usage</a:t>
            </a:r>
          </a:p>
          <a:p>
            <a:pPr marL="228600" indent="-228600">
              <a:buAutoNum type="arabicPeriod"/>
            </a:pPr>
            <a:r>
              <a:rPr lang="en-US" baseline="0" noProof="0" dirty="0" smtClean="0"/>
              <a:t>TFS – could be on-</a:t>
            </a:r>
            <a:r>
              <a:rPr lang="en-US" baseline="0" noProof="0" dirty="0" err="1" smtClean="0"/>
              <a:t>prem</a:t>
            </a:r>
            <a:r>
              <a:rPr lang="en-US" baseline="0" noProof="0" dirty="0" smtClean="0"/>
              <a:t>, hosted in </a:t>
            </a:r>
            <a:r>
              <a:rPr lang="en-US" baseline="0" noProof="0" dirty="0" err="1" smtClean="0"/>
              <a:t>IaaS</a:t>
            </a:r>
            <a:r>
              <a:rPr lang="en-US" baseline="0" noProof="0" dirty="0" smtClean="0"/>
              <a:t> platform or used as service from cloud</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B4008EB6-D09E-4580-8CD6-DDB14511944F}" type="slidenum">
              <a:rPr lang="en-US" smtClean="0"/>
              <a:t>11</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8309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5.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4.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1" r:id="rId21"/>
    <p:sldLayoutId id="2147484152" r:id="rId22"/>
    <p:sldLayoutId id="2147484156" r:id="rId23"/>
    <p:sldLayoutId id="2147484157" r:id="rId24"/>
    <p:sldLayoutId id="2147484158" r:id="rId25"/>
    <p:sldLayoutId id="2147484159" r:id="rId26"/>
    <p:sldLayoutId id="214748416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template and usage</a:t>
            </a:r>
            <a:endParaRPr lang="en-US" dirty="0"/>
          </a:p>
        </p:txBody>
      </p:sp>
      <p:sp>
        <p:nvSpPr>
          <p:cNvPr id="5" name="Content Placeholder 4"/>
          <p:cNvSpPr>
            <a:spLocks noGrp="1"/>
          </p:cNvSpPr>
          <p:nvPr>
            <p:ph type="body" sz="quarter" idx="10"/>
          </p:nvPr>
        </p:nvSpPr>
        <p:spPr/>
        <p:txBody>
          <a:bodyPr/>
          <a:lstStyle/>
          <a:p>
            <a:r>
              <a:rPr lang="en-US" sz="3599"/>
              <a:t>Enables remote development against the SharePoint farm</a:t>
            </a:r>
          </a:p>
          <a:p>
            <a:pPr lvl="1"/>
            <a:r>
              <a:rPr lang="en-US" sz="1999"/>
              <a:t>Also with on-premises deployments</a:t>
            </a:r>
            <a:endParaRPr lang="en-US" sz="1999" dirty="0"/>
          </a:p>
        </p:txBody>
      </p:sp>
      <p:pic>
        <p:nvPicPr>
          <p:cNvPr id="3" name="Picture 2"/>
          <p:cNvPicPr>
            <a:picLocks noChangeAspect="1"/>
          </p:cNvPicPr>
          <p:nvPr/>
        </p:nvPicPr>
        <p:blipFill>
          <a:blip r:embed="rId2"/>
          <a:stretch>
            <a:fillRect/>
          </a:stretch>
        </p:blipFill>
        <p:spPr>
          <a:xfrm>
            <a:off x="2935202" y="2470003"/>
            <a:ext cx="6316832" cy="3924659"/>
          </a:xfrm>
          <a:prstGeom prst="rect">
            <a:avLst/>
          </a:prstGeom>
          <a:ln>
            <a:solidFill>
              <a:schemeClr val="bg1">
                <a:lumMod val="85000"/>
              </a:schemeClr>
            </a:solidFill>
          </a:ln>
        </p:spPr>
      </p:pic>
    </p:spTree>
    <p:extLst>
      <p:ext uri="{BB962C8B-B14F-4D97-AF65-F5344CB8AC3E}">
        <p14:creationId xmlns:p14="http://schemas.microsoft.com/office/powerpoint/2010/main" val="39075135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5587954" y="1421058"/>
            <a:ext cx="1671153" cy="1038290"/>
          </a:xfrm>
          <a:prstGeom prst="rect">
            <a:avLst/>
          </a:prstGeom>
          <a:ln>
            <a:solidFill>
              <a:schemeClr val="bg1">
                <a:lumMod val="85000"/>
              </a:schemeClr>
            </a:solidFill>
          </a:ln>
        </p:spPr>
      </p:pic>
      <p:pic>
        <p:nvPicPr>
          <p:cNvPr id="169" name="Picture 3" descr="C:\Users\vesaj\Pictures\DVD_ART36\Artwork_Imagery\Icons - Illustrations\Internet Clouds web\Istock 5118882 - clouds and sky.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2463" y="2377298"/>
            <a:ext cx="4812806" cy="278051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3"/>
          <a:stretch>
            <a:fillRect/>
          </a:stretch>
        </p:blipFill>
        <p:spPr>
          <a:xfrm>
            <a:off x="8741230" y="3755933"/>
            <a:ext cx="1671153" cy="1038290"/>
          </a:xfrm>
          <a:prstGeom prst="rect">
            <a:avLst/>
          </a:prstGeom>
          <a:ln>
            <a:solidFill>
              <a:schemeClr val="bg1">
                <a:lumMod val="85000"/>
              </a:schemeClr>
            </a:solidFill>
          </a:ln>
        </p:spPr>
      </p:pic>
      <p:pic>
        <p:nvPicPr>
          <p:cNvPr id="90" name="Picture 89"/>
          <p:cNvPicPr>
            <a:picLocks noChangeAspect="1"/>
          </p:cNvPicPr>
          <p:nvPr/>
        </p:nvPicPr>
        <p:blipFill>
          <a:blip r:embed="rId3"/>
          <a:stretch>
            <a:fillRect/>
          </a:stretch>
        </p:blipFill>
        <p:spPr>
          <a:xfrm>
            <a:off x="5923383" y="5064158"/>
            <a:ext cx="1671153" cy="1038290"/>
          </a:xfrm>
          <a:prstGeom prst="rect">
            <a:avLst/>
          </a:prstGeom>
          <a:ln>
            <a:solidFill>
              <a:schemeClr val="bg1">
                <a:lumMod val="85000"/>
              </a:schemeClr>
            </a:solidFill>
          </a:ln>
        </p:spPr>
      </p:pic>
      <p:pic>
        <p:nvPicPr>
          <p:cNvPr id="171" name="Picture 2" descr="C:\Users\vesaj\Pictures\DVD_ART36\Artwork_Imagery\Icons - Illustrations\Internet Clouds web\cloud illustration 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630" y="2830664"/>
            <a:ext cx="2306458" cy="1563680"/>
          </a:xfrm>
          <a:prstGeom prst="rect">
            <a:avLst/>
          </a:prstGeom>
          <a:noFill/>
          <a:extLst>
            <a:ext uri="{909E8E84-426E-40DD-AFC4-6F175D3DCCD1}">
              <a14:hiddenFill xmlns:a14="http://schemas.microsoft.com/office/drawing/2010/main">
                <a:solidFill>
                  <a:srgbClr val="FFFFFF"/>
                </a:solidFill>
              </a14:hiddenFill>
            </a:ext>
          </a:extLst>
        </p:spPr>
      </p:pic>
      <p:sp>
        <p:nvSpPr>
          <p:cNvPr id="92" name="Title 91"/>
          <p:cNvSpPr>
            <a:spLocks noGrp="1"/>
          </p:cNvSpPr>
          <p:nvPr>
            <p:ph type="title"/>
          </p:nvPr>
        </p:nvSpPr>
        <p:spPr/>
        <p:txBody>
          <a:bodyPr/>
          <a:lstStyle/>
          <a:p>
            <a:r>
              <a:rPr lang="en-US" dirty="0" smtClean="0"/>
              <a:t>Developer sites and remote development</a:t>
            </a:r>
            <a:endParaRPr lang="en-US" dirty="0"/>
          </a:p>
        </p:txBody>
      </p:sp>
      <p:grpSp>
        <p:nvGrpSpPr>
          <p:cNvPr id="21" name="Group 20"/>
          <p:cNvGrpSpPr/>
          <p:nvPr/>
        </p:nvGrpSpPr>
        <p:grpSpPr>
          <a:xfrm>
            <a:off x="7856967" y="3001287"/>
            <a:ext cx="1644729" cy="1300460"/>
            <a:chOff x="5578884" y="1332415"/>
            <a:chExt cx="2193283" cy="1734192"/>
          </a:xfrm>
        </p:grpSpPr>
        <p:grpSp>
          <p:nvGrpSpPr>
            <p:cNvPr id="96" name="Group 95"/>
            <p:cNvGrpSpPr/>
            <p:nvPr/>
          </p:nvGrpSpPr>
          <p:grpSpPr>
            <a:xfrm>
              <a:off x="5578884" y="1338607"/>
              <a:ext cx="2193283" cy="1728000"/>
              <a:chOff x="7001558" y="1537755"/>
              <a:chExt cx="2193283" cy="1728000"/>
            </a:xfrm>
          </p:grpSpPr>
          <p:grpSp>
            <p:nvGrpSpPr>
              <p:cNvPr id="97" name="Group 96"/>
              <p:cNvGrpSpPr>
                <a:grpSpLocks noChangeAspect="1"/>
              </p:cNvGrpSpPr>
              <p:nvPr/>
            </p:nvGrpSpPr>
            <p:grpSpPr>
              <a:xfrm>
                <a:off x="7418527" y="1537755"/>
                <a:ext cx="1776314" cy="1728000"/>
                <a:chOff x="6325965" y="35683"/>
                <a:chExt cx="2068041" cy="2011789"/>
              </a:xfrm>
            </p:grpSpPr>
            <p:grpSp>
              <p:nvGrpSpPr>
                <p:cNvPr id="99" name="Group 98"/>
                <p:cNvGrpSpPr/>
                <p:nvPr/>
              </p:nvGrpSpPr>
              <p:grpSpPr>
                <a:xfrm>
                  <a:off x="6381692" y="35683"/>
                  <a:ext cx="2012314" cy="2011789"/>
                  <a:chOff x="6849580" y="4206958"/>
                  <a:chExt cx="2012314" cy="2011789"/>
                </a:xfrm>
              </p:grpSpPr>
              <p:grpSp>
                <p:nvGrpSpPr>
                  <p:cNvPr id="107" name="Group 106"/>
                  <p:cNvGrpSpPr/>
                  <p:nvPr/>
                </p:nvGrpSpPr>
                <p:grpSpPr>
                  <a:xfrm>
                    <a:off x="7487957" y="4470625"/>
                    <a:ext cx="666750" cy="1487475"/>
                    <a:chOff x="2081162" y="4640597"/>
                    <a:chExt cx="666750" cy="1487475"/>
                  </a:xfrm>
                  <a:solidFill>
                    <a:schemeClr val="bg1"/>
                  </a:solidFill>
                </p:grpSpPr>
                <p:sp>
                  <p:nvSpPr>
                    <p:cNvPr id="109" name="Snip Diagonal Corner Rectangle 108"/>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2" descr="\\MAGNUM\Projects\Microsoft\Cloud Power FY12\Design\Icons\PNGs\Server_2.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6849580" y="4206958"/>
                    <a:ext cx="2012314" cy="2011789"/>
                  </a:xfrm>
                  <a:prstGeom prst="rect">
                    <a:avLst/>
                  </a:prstGeom>
                  <a:noFill/>
                </p:spPr>
              </p:pic>
            </p:grpSp>
            <p:grpSp>
              <p:nvGrpSpPr>
                <p:cNvPr id="100" name="Group 99"/>
                <p:cNvGrpSpPr/>
                <p:nvPr/>
              </p:nvGrpSpPr>
              <p:grpSpPr>
                <a:xfrm>
                  <a:off x="6325965" y="652935"/>
                  <a:ext cx="1090092" cy="875577"/>
                  <a:chOff x="11139221" y="3379827"/>
                  <a:chExt cx="1090092" cy="875577"/>
                </a:xfrm>
              </p:grpSpPr>
              <p:grpSp>
                <p:nvGrpSpPr>
                  <p:cNvPr id="101" name="Group 100"/>
                  <p:cNvGrpSpPr/>
                  <p:nvPr/>
                </p:nvGrpSpPr>
                <p:grpSpPr>
                  <a:xfrm>
                    <a:off x="11139221" y="3379827"/>
                    <a:ext cx="1090092" cy="875577"/>
                    <a:chOff x="3599175" y="4220568"/>
                    <a:chExt cx="1090092" cy="875577"/>
                  </a:xfrm>
                </p:grpSpPr>
                <p:sp>
                  <p:nvSpPr>
                    <p:cNvPr id="103" name="Rounded Rectangle 102"/>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3614541" y="4243079"/>
                      <a:ext cx="1057169" cy="832818"/>
                      <a:chOff x="3705190" y="4561217"/>
                      <a:chExt cx="1057169" cy="832818"/>
                    </a:xfrm>
                  </p:grpSpPr>
                  <p:pic>
                    <p:nvPicPr>
                      <p:cNvPr id="105"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06" name="Rectangle 105"/>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sp>
            <p:nvSpPr>
              <p:cNvPr id="98" name="Left Brace 97"/>
              <p:cNvSpPr/>
              <p:nvPr/>
            </p:nvSpPr>
            <p:spPr>
              <a:xfrm>
                <a:off x="7001558" y="1645713"/>
                <a:ext cx="520262" cy="1515256"/>
              </a:xfrm>
              <a:prstGeom prst="leftBrace">
                <a:avLst>
                  <a:gd name="adj1" fmla="val 44697"/>
                  <a:gd name="adj2" fmla="val 50000"/>
                </a:avLst>
              </a:prstGeom>
              <a:ln>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50"/>
              </a:p>
            </p:txBody>
          </p:sp>
        </p:grpSp>
        <p:grpSp>
          <p:nvGrpSpPr>
            <p:cNvPr id="147" name="Group 146"/>
            <p:cNvGrpSpPr/>
            <p:nvPr/>
          </p:nvGrpSpPr>
          <p:grpSpPr>
            <a:xfrm>
              <a:off x="7057507" y="1332415"/>
              <a:ext cx="539681" cy="500815"/>
              <a:chOff x="636" y="25217"/>
              <a:chExt cx="678949" cy="678949"/>
            </a:xfrm>
          </p:grpSpPr>
          <p:sp>
            <p:nvSpPr>
              <p:cNvPr id="148" name="Oval 14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9"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3</a:t>
                </a:r>
                <a:endParaRPr lang="en-US" sz="1799" b="1" dirty="0"/>
              </a:p>
            </p:txBody>
          </p:sp>
        </p:grpSp>
      </p:grpSp>
      <p:grpSp>
        <p:nvGrpSpPr>
          <p:cNvPr id="6" name="Group 5"/>
          <p:cNvGrpSpPr/>
          <p:nvPr/>
        </p:nvGrpSpPr>
        <p:grpSpPr>
          <a:xfrm>
            <a:off x="2198861" y="2186438"/>
            <a:ext cx="1518012" cy="1387843"/>
            <a:chOff x="1405226" y="1434664"/>
            <a:chExt cx="2024303" cy="1850720"/>
          </a:xfrm>
        </p:grpSpPr>
        <p:pic>
          <p:nvPicPr>
            <p:cNvPr id="52" name="Picture 51"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405226" y="1434664"/>
              <a:ext cx="1851202" cy="1850720"/>
            </a:xfrm>
            <a:prstGeom prst="rect">
              <a:avLst/>
            </a:prstGeom>
            <a:noFill/>
          </p:spPr>
        </p:pic>
        <p:grpSp>
          <p:nvGrpSpPr>
            <p:cNvPr id="156" name="Group 155"/>
            <p:cNvGrpSpPr/>
            <p:nvPr/>
          </p:nvGrpSpPr>
          <p:grpSpPr>
            <a:xfrm>
              <a:off x="2889848" y="1544488"/>
              <a:ext cx="539681" cy="500815"/>
              <a:chOff x="636" y="25217"/>
              <a:chExt cx="678949" cy="678949"/>
            </a:xfrm>
          </p:grpSpPr>
          <p:sp>
            <p:nvSpPr>
              <p:cNvPr id="157" name="Oval 15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8"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4" name="Group 3"/>
          <p:cNvGrpSpPr/>
          <p:nvPr/>
        </p:nvGrpSpPr>
        <p:grpSpPr>
          <a:xfrm>
            <a:off x="2132673" y="3448016"/>
            <a:ext cx="1625436" cy="1348551"/>
            <a:chOff x="207443" y="3152937"/>
            <a:chExt cx="2167556" cy="1798324"/>
          </a:xfrm>
        </p:grpSpPr>
        <p:grpSp>
          <p:nvGrpSpPr>
            <p:cNvPr id="55" name="Group 54"/>
            <p:cNvGrpSpPr/>
            <p:nvPr/>
          </p:nvGrpSpPr>
          <p:grpSpPr>
            <a:xfrm>
              <a:off x="207443" y="3152937"/>
              <a:ext cx="2167556" cy="1798324"/>
              <a:chOff x="4875413" y="971550"/>
              <a:chExt cx="2167556" cy="1798324"/>
            </a:xfrm>
          </p:grpSpPr>
          <p:pic>
            <p:nvPicPr>
              <p:cNvPr id="53" name="Picture 2" descr="\\MAGNUM\Projects\Microsoft\Cloud Power FY12\Design\ICONS_PNG\Devices.png"/>
              <p:cNvPicPr>
                <a:picLocks noChangeAspect="1" noChangeArrowheads="1"/>
              </p:cNvPicPr>
              <p:nvPr/>
            </p:nvPicPr>
            <p:blipFill>
              <a:blip r:embed="rId10" cstate="print">
                <a:duotone>
                  <a:prstClr val="black"/>
                  <a:schemeClr val="accent4">
                    <a:tint val="45000"/>
                    <a:satMod val="400000"/>
                  </a:schemeClr>
                </a:duotone>
              </a:blip>
              <a:srcRect r="54000" b="50000"/>
              <a:stretch>
                <a:fillRect/>
              </a:stretch>
            </p:blipFill>
            <p:spPr bwMode="auto">
              <a:xfrm>
                <a:off x="4875413" y="971550"/>
                <a:ext cx="1517858" cy="1649416"/>
              </a:xfrm>
              <a:prstGeom prst="rect">
                <a:avLst/>
              </a:prstGeom>
              <a:noFill/>
              <a:ln>
                <a:noFill/>
              </a:ln>
            </p:spPr>
          </p:pic>
          <p:pic>
            <p:nvPicPr>
              <p:cNvPr id="54" name="Picture 2" descr="\\MAGNUM\Projects\Microsoft\Cloud Power FY12\Design\ICONS_PNG\Tower.png"/>
              <p:cNvPicPr>
                <a:picLocks noChangeAspect="1" noChangeArrowheads="1"/>
              </p:cNvPicPr>
              <p:nvPr/>
            </p:nvPicPr>
            <p:blipFill>
              <a:blip r:embed="rId11" cstate="print">
                <a:duotone>
                  <a:prstClr val="black"/>
                  <a:schemeClr val="accent4">
                    <a:tint val="45000"/>
                    <a:satMod val="400000"/>
                  </a:schemeClr>
                </a:duotone>
              </a:blip>
              <a:stretch>
                <a:fillRect/>
              </a:stretch>
            </p:blipFill>
            <p:spPr bwMode="auto">
              <a:xfrm>
                <a:off x="5839305" y="1566523"/>
                <a:ext cx="1203664" cy="1203351"/>
              </a:xfrm>
              <a:prstGeom prst="rect">
                <a:avLst/>
              </a:prstGeom>
              <a:noFill/>
            </p:spPr>
          </p:pic>
        </p:grpSp>
        <p:grpSp>
          <p:nvGrpSpPr>
            <p:cNvPr id="159" name="Group 158"/>
            <p:cNvGrpSpPr/>
            <p:nvPr/>
          </p:nvGrpSpPr>
          <p:grpSpPr>
            <a:xfrm>
              <a:off x="1416989" y="3240723"/>
              <a:ext cx="539681" cy="500815"/>
              <a:chOff x="636" y="25217"/>
              <a:chExt cx="678949" cy="678949"/>
            </a:xfrm>
          </p:grpSpPr>
          <p:sp>
            <p:nvSpPr>
              <p:cNvPr id="160" name="Oval 15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3" name="Group 2"/>
          <p:cNvGrpSpPr/>
          <p:nvPr/>
        </p:nvGrpSpPr>
        <p:grpSpPr>
          <a:xfrm>
            <a:off x="2647016" y="4675032"/>
            <a:ext cx="1516845" cy="1387843"/>
            <a:chOff x="1843881" y="4869280"/>
            <a:chExt cx="2022746" cy="1850720"/>
          </a:xfrm>
        </p:grpSpPr>
        <p:pic>
          <p:nvPicPr>
            <p:cNvPr id="74" name="Picture 73"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843881" y="4869280"/>
              <a:ext cx="1851202" cy="1850720"/>
            </a:xfrm>
            <a:prstGeom prst="rect">
              <a:avLst/>
            </a:prstGeom>
            <a:noFill/>
          </p:spPr>
        </p:pic>
        <p:grpSp>
          <p:nvGrpSpPr>
            <p:cNvPr id="162" name="Group 161"/>
            <p:cNvGrpSpPr/>
            <p:nvPr/>
          </p:nvGrpSpPr>
          <p:grpSpPr>
            <a:xfrm>
              <a:off x="3326946" y="4970418"/>
              <a:ext cx="539681" cy="500815"/>
              <a:chOff x="636" y="25217"/>
              <a:chExt cx="678949" cy="678949"/>
            </a:xfrm>
          </p:grpSpPr>
          <p:sp>
            <p:nvSpPr>
              <p:cNvPr id="163" name="Oval 162"/>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4"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cxnSp>
        <p:nvCxnSpPr>
          <p:cNvPr id="170" name="Straight Arrow Connector 169"/>
          <p:cNvCxnSpPr/>
          <p:nvPr/>
        </p:nvCxnSpPr>
        <p:spPr>
          <a:xfrm flipV="1">
            <a:off x="4145984" y="3770831"/>
            <a:ext cx="889140" cy="89594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2" name="Straight Arrow Connector 171"/>
          <p:cNvCxnSpPr>
            <a:endCxn id="171" idx="1"/>
          </p:cNvCxnSpPr>
          <p:nvPr/>
        </p:nvCxnSpPr>
        <p:spPr>
          <a:xfrm flipV="1">
            <a:off x="3652195" y="3612503"/>
            <a:ext cx="1363436" cy="468622"/>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p:nvPr/>
        </p:nvCxnSpPr>
        <p:spPr>
          <a:xfrm>
            <a:off x="3428996" y="3041005"/>
            <a:ext cx="1556985" cy="38874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pic>
        <p:nvPicPr>
          <p:cNvPr id="144" name="Picture 1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50356" y="1941956"/>
            <a:ext cx="2923218" cy="1012597"/>
          </a:xfrm>
          <a:prstGeom prst="rect">
            <a:avLst/>
          </a:prstGeom>
        </p:spPr>
      </p:pic>
      <p:cxnSp>
        <p:nvCxnSpPr>
          <p:cNvPr id="176" name="Straight Arrow Connector 175"/>
          <p:cNvCxnSpPr/>
          <p:nvPr/>
        </p:nvCxnSpPr>
        <p:spPr>
          <a:xfrm flipH="1">
            <a:off x="6632339" y="2686033"/>
            <a:ext cx="393719" cy="329410"/>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p:nvPr/>
        </p:nvCxnSpPr>
        <p:spPr>
          <a:xfrm flipH="1">
            <a:off x="7259498" y="3685797"/>
            <a:ext cx="489683" cy="12456"/>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p:nvPr/>
        </p:nvCxnSpPr>
        <p:spPr>
          <a:xfrm flipH="1" flipV="1">
            <a:off x="6845445" y="4051698"/>
            <a:ext cx="714344" cy="52230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7157446" y="4276389"/>
            <a:ext cx="1415298" cy="1376805"/>
            <a:chOff x="7337059" y="3917647"/>
            <a:chExt cx="1887332" cy="1836000"/>
          </a:xfrm>
        </p:grpSpPr>
        <p:grpSp>
          <p:nvGrpSpPr>
            <p:cNvPr id="129" name="Group 128"/>
            <p:cNvGrpSpPr>
              <a:grpSpLocks noChangeAspect="1"/>
            </p:cNvGrpSpPr>
            <p:nvPr/>
          </p:nvGrpSpPr>
          <p:grpSpPr>
            <a:xfrm>
              <a:off x="7337059" y="3917647"/>
              <a:ext cx="1887332" cy="1836000"/>
              <a:chOff x="6325965" y="35683"/>
              <a:chExt cx="2068041" cy="2011789"/>
            </a:xfrm>
          </p:grpSpPr>
          <p:grpSp>
            <p:nvGrpSpPr>
              <p:cNvPr id="131" name="Group 130"/>
              <p:cNvGrpSpPr/>
              <p:nvPr/>
            </p:nvGrpSpPr>
            <p:grpSpPr>
              <a:xfrm>
                <a:off x="6381692" y="35683"/>
                <a:ext cx="2012314" cy="2011789"/>
                <a:chOff x="6849580" y="4206958"/>
                <a:chExt cx="2012314" cy="2011789"/>
              </a:xfrm>
            </p:grpSpPr>
            <p:grpSp>
              <p:nvGrpSpPr>
                <p:cNvPr id="139" name="Group 138"/>
                <p:cNvGrpSpPr/>
                <p:nvPr/>
              </p:nvGrpSpPr>
              <p:grpSpPr>
                <a:xfrm>
                  <a:off x="7487957" y="4470625"/>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0" name="Picture 2" descr="\\MAGNUM\Projects\Microsoft\Cloud Power FY12\Design\Icons\PNGs\Server_2.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6849580" y="4206958"/>
                  <a:ext cx="2012314" cy="2011789"/>
                </a:xfrm>
                <a:prstGeom prst="rect">
                  <a:avLst/>
                </a:prstGeom>
                <a:noFill/>
              </p:spPr>
            </p:pic>
          </p:grpSp>
          <p:grpSp>
            <p:nvGrpSpPr>
              <p:cNvPr id="132" name="Group 131"/>
              <p:cNvGrpSpPr/>
              <p:nvPr/>
            </p:nvGrpSpPr>
            <p:grpSpPr>
              <a:xfrm>
                <a:off x="6325965" y="652935"/>
                <a:ext cx="1090092" cy="875577"/>
                <a:chOff x="11139221" y="3379827"/>
                <a:chExt cx="1090092" cy="875577"/>
              </a:xfrm>
            </p:grpSpPr>
            <p:grpSp>
              <p:nvGrpSpPr>
                <p:cNvPr id="133" name="Group 132"/>
                <p:cNvGrpSpPr/>
                <p:nvPr/>
              </p:nvGrpSpPr>
              <p:grpSpPr>
                <a:xfrm>
                  <a:off x="11139221" y="3379827"/>
                  <a:ext cx="1090092" cy="875577"/>
                  <a:chOff x="3599175" y="4220568"/>
                  <a:chExt cx="1090092" cy="875577"/>
                </a:xfrm>
              </p:grpSpPr>
              <p:sp>
                <p:nvSpPr>
                  <p:cNvPr id="135" name="Rounded Rectangle 134"/>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614541" y="4243079"/>
                    <a:ext cx="1057169" cy="832818"/>
                    <a:chOff x="3705190" y="4561217"/>
                    <a:chExt cx="1057169" cy="832818"/>
                  </a:xfrm>
                </p:grpSpPr>
                <p:pic>
                  <p:nvPicPr>
                    <p:cNvPr id="137"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38" name="Rectangle 137"/>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4" name="Picture 133"/>
                <p:cNvPicPr>
                  <a:picLocks noChangeAspect="1"/>
                </p:cNvPicPr>
                <p:nvPr/>
              </p:nvPicPr>
              <p:blipFill rotWithShape="1">
                <a:blip r:embed="rId13"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grpSp>
          <p:nvGrpSpPr>
            <p:cNvPr id="199" name="Group 198"/>
            <p:cNvGrpSpPr/>
            <p:nvPr/>
          </p:nvGrpSpPr>
          <p:grpSpPr>
            <a:xfrm>
              <a:off x="8521937" y="3934775"/>
              <a:ext cx="539681" cy="500815"/>
              <a:chOff x="636" y="25217"/>
              <a:chExt cx="678949" cy="678949"/>
            </a:xfrm>
          </p:grpSpPr>
          <p:sp>
            <p:nvSpPr>
              <p:cNvPr id="200" name="Oval 19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4</a:t>
                </a:r>
                <a:endParaRPr lang="en-US" sz="1799" b="1" dirty="0"/>
              </a:p>
            </p:txBody>
          </p:sp>
        </p:grpSp>
      </p:grpSp>
      <p:grpSp>
        <p:nvGrpSpPr>
          <p:cNvPr id="153" name="Group 152"/>
          <p:cNvGrpSpPr/>
          <p:nvPr/>
        </p:nvGrpSpPr>
        <p:grpSpPr>
          <a:xfrm>
            <a:off x="9363586" y="2001884"/>
            <a:ext cx="404703" cy="375558"/>
            <a:chOff x="636" y="25217"/>
            <a:chExt cx="678949" cy="678949"/>
          </a:xfrm>
        </p:grpSpPr>
        <p:sp>
          <p:nvSpPr>
            <p:cNvPr id="154" name="Oval 15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5"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2</a:t>
              </a:r>
              <a:endParaRPr lang="en-US" sz="1799" b="1" dirty="0"/>
            </a:p>
          </p:txBody>
        </p:sp>
      </p:grpSp>
    </p:spTree>
    <p:extLst>
      <p:ext uri="{BB962C8B-B14F-4D97-AF65-F5344CB8AC3E}">
        <p14:creationId xmlns:p14="http://schemas.microsoft.com/office/powerpoint/2010/main" val="36574128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4663" y="1196847"/>
            <a:ext cx="7784432" cy="4861210"/>
          </a:xfrm>
          <a:prstGeom prst="rect">
            <a:avLst/>
          </a:prstGeom>
        </p:spPr>
      </p:pic>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smtClean="0">
                <a:gradFill>
                  <a:gsLst>
                    <a:gs pos="2917">
                      <a:schemeClr val="tx1"/>
                    </a:gs>
                    <a:gs pos="30000">
                      <a:schemeClr val="tx1"/>
                    </a:gs>
                  </a:gsLst>
                  <a:lin ang="5400000" scaled="0"/>
                </a:gradFill>
              </a:rPr>
              <a:t>Wikipedia </a:t>
            </a:r>
            <a:r>
              <a:rPr lang="en-US" sz="2352" dirty="0">
                <a:gradFill>
                  <a:gsLst>
                    <a:gs pos="2917">
                      <a:schemeClr val="tx1"/>
                    </a:gs>
                    <a:gs pos="30000">
                      <a:schemeClr val="tx1"/>
                    </a:gs>
                  </a:gsLst>
                  <a:lin ang="5400000" scaled="0"/>
                </a:gradFill>
              </a:rPr>
              <a:t>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9014" y="983185"/>
            <a:ext cx="5948700" cy="5139543"/>
          </a:xfrm>
          <a:prstGeom prst="rect">
            <a:avLst/>
          </a:prstGeom>
        </p:spPr>
      </p:pic>
      <p:sp>
        <p:nvSpPr>
          <p:cNvPr id="4" name="TextBox 3"/>
          <p:cNvSpPr txBox="1"/>
          <p:nvPr/>
        </p:nvSpPr>
        <p:spPr>
          <a:xfrm>
            <a:off x="395293" y="1083967"/>
            <a:ext cx="6198657" cy="5774033"/>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30+ 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Open source coming soon!</a:t>
            </a:r>
          </a:p>
        </p:txBody>
      </p:sp>
      <p:sp>
        <p:nvSpPr>
          <p:cNvPr id="2" name="Title 1"/>
          <p:cNvSpPr>
            <a:spLocks noGrp="1"/>
          </p:cNvSpPr>
          <p:nvPr>
            <p:ph type="title"/>
          </p:nvPr>
        </p:nvSpPr>
        <p:spPr/>
        <p:txBody>
          <a:bodyPr/>
          <a:lstStyle/>
          <a:p>
            <a:r>
              <a:rPr lang="en-US" dirty="0" smtClean="0"/>
              <a:t>Patterns &amp; Practices</a:t>
            </a:r>
            <a:endParaRPr lang="en-US" dirty="0"/>
          </a:p>
        </p:txBody>
      </p:sp>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APIs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062656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28997" y="1636617"/>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581009" y="1019634"/>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095572" y="420472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13456" y="4036925"/>
            <a:ext cx="4004855" cy="2137790"/>
          </a:xfrm>
          <a:prstGeom prst="rect">
            <a:avLst/>
          </a:prstGeom>
        </p:spPr>
      </p:pic>
    </p:spTree>
    <p:extLst>
      <p:ext uri="{BB962C8B-B14F-4D97-AF65-F5344CB8AC3E}">
        <p14:creationId xmlns:p14="http://schemas.microsoft.com/office/powerpoint/2010/main" val="284729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4</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smtClean="0">
                  <a:gradFill>
                    <a:gsLst>
                      <a:gs pos="0">
                        <a:schemeClr val="bg1"/>
                      </a:gs>
                      <a:gs pos="53000">
                        <a:schemeClr val="bg1"/>
                      </a:gs>
                    </a:gsLst>
                    <a:lin ang="5400000" scaled="0"/>
                  </a:gradFill>
                </a:rPr>
                <a:t>.NET </a:t>
              </a:r>
              <a:r>
                <a:rPr lang="en-US" sz="1764" dirty="0">
                  <a:gradFill>
                    <a:gsLst>
                      <a:gs pos="0">
                        <a:schemeClr val="bg1"/>
                      </a:gs>
                      <a:gs pos="53000">
                        <a:schemeClr val="bg1"/>
                      </a:gs>
                    </a:gsLst>
                    <a:lin ang="5400000" scaled="0"/>
                  </a:gradFill>
                </a:rPr>
                <a:t>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SDK</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iOS SDK</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Asp.net MVC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0001442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Tools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47935622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1537</Words>
  <Application>Microsoft Office PowerPoint</Application>
  <PresentationFormat>Custom</PresentationFormat>
  <Paragraphs>174</Paragraphs>
  <Slides>17</Slides>
  <Notes>10</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17</vt:i4>
      </vt:variant>
    </vt:vector>
  </HeadingPairs>
  <TitlesOfParts>
    <vt:vector size="28" baseType="lpstr">
      <vt:lpstr>Arial</vt:lpstr>
      <vt:lpstr>Calibri</vt:lpstr>
      <vt:lpstr>Consolas</vt:lpstr>
      <vt:lpstr>Segoe UI</vt:lpstr>
      <vt:lpstr>Segoe UI Black</vt:lpstr>
      <vt:lpstr>Segoe UI Light</vt:lpstr>
      <vt:lpstr>Segoe UI Semilight</vt:lpstr>
      <vt:lpstr>Wingdings</vt:lpstr>
      <vt:lpstr>5-30055_Office Template 2012 - 16x9 - White Background</vt:lpstr>
      <vt:lpstr>5-30055_Office Template 2012 - 16x9 - Colored Accent Slides</vt:lpstr>
      <vt:lpstr>2_TEE14 Speaker PPT Template</vt:lpstr>
      <vt:lpstr>Office 365 Development</vt:lpstr>
      <vt:lpstr>Office 365 APIs</vt:lpstr>
      <vt:lpstr>Office 365 device apps</vt:lpstr>
      <vt:lpstr>Common Consent</vt:lpstr>
      <vt:lpstr>The SharePoint client APIs</vt:lpstr>
      <vt:lpstr>Office 365 APIs </vt:lpstr>
      <vt:lpstr>Continuous innovation</vt:lpstr>
      <vt:lpstr>PowerPoint Presentation</vt:lpstr>
      <vt:lpstr>Tools</vt:lpstr>
      <vt:lpstr>Developer template and usage</vt:lpstr>
      <vt:lpstr>Developer sites and remote development</vt:lpstr>
      <vt:lpstr>Resources</vt:lpstr>
      <vt:lpstr>Office 365 Developer Center</vt:lpstr>
      <vt:lpstr>Office Blogs</vt:lpstr>
      <vt:lpstr>GitHub</vt:lpstr>
      <vt:lpstr>Patterns &amp; Practices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2015-01-12T17:13:53Z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